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2" r:id="rId2"/>
    <p:sldId id="271" r:id="rId3"/>
    <p:sldId id="278" r:id="rId4"/>
    <p:sldId id="269" r:id="rId5"/>
    <p:sldId id="276" r:id="rId6"/>
    <p:sldId id="270" r:id="rId7"/>
    <p:sldId id="281" r:id="rId8"/>
    <p:sldId id="283" r:id="rId9"/>
    <p:sldId id="280" r:id="rId10"/>
    <p:sldId id="284" r:id="rId11"/>
    <p:sldId id="267" r:id="rId12"/>
    <p:sldId id="272" r:id="rId13"/>
    <p:sldId id="261" r:id="rId14"/>
    <p:sldId id="266" r:id="rId15"/>
    <p:sldId id="275" r:id="rId16"/>
    <p:sldId id="288" r:id="rId17"/>
    <p:sldId id="274" r:id="rId18"/>
    <p:sldId id="277" r:id="rId19"/>
    <p:sldId id="289" r:id="rId20"/>
    <p:sldId id="273" r:id="rId21"/>
    <p:sldId id="256" r:id="rId22"/>
    <p:sldId id="264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ьзователь" initials="П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134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11-07T13:13:27.738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91A80-A0D4-4F61-B3B5-C0305E4D0417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42C62-32FC-4450-B860-122A47C10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66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42C62-32FC-4450-B860-122A47C1077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570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42C62-32FC-4450-B860-122A47C1077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996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D51B-08D9-4ABA-AE78-D5419878D371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1F61-FA5B-4800-AA32-30411270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644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D51B-08D9-4ABA-AE78-D5419878D371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1F61-FA5B-4800-AA32-30411270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61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D51B-08D9-4ABA-AE78-D5419878D371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1F61-FA5B-4800-AA32-30411270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80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D51B-08D9-4ABA-AE78-D5419878D371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1F61-FA5B-4800-AA32-30411270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435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D51B-08D9-4ABA-AE78-D5419878D371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1F61-FA5B-4800-AA32-30411270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005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D51B-08D9-4ABA-AE78-D5419878D371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1F61-FA5B-4800-AA32-30411270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086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D51B-08D9-4ABA-AE78-D5419878D371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1F61-FA5B-4800-AA32-30411270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645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D51B-08D9-4ABA-AE78-D5419878D371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1F61-FA5B-4800-AA32-30411270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322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D51B-08D9-4ABA-AE78-D5419878D371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1F61-FA5B-4800-AA32-30411270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733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D51B-08D9-4ABA-AE78-D5419878D371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1F61-FA5B-4800-AA32-30411270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39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D51B-08D9-4ABA-AE78-D5419878D371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1F61-FA5B-4800-AA32-30411270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03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9D51B-08D9-4ABA-AE78-D5419878D371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B1F61-FA5B-4800-AA32-30411270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88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Пользователь\Downloads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716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260648"/>
            <a:ext cx="5832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0541" cmpd="sng">
                  <a:solidFill>
                    <a:srgbClr val="C00000"/>
                  </a:solidFill>
                  <a:prstDash val="solid"/>
                </a:ln>
                <a:effectLst>
                  <a:glow rad="1016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cs typeface="Nirmala UI Semilight" pitchFamily="34" charset="0"/>
              </a:rPr>
              <a:t>Муниципальное бюджетное общеобразовательное учреждение «Средняя школа № 12 с кадетскими классами имени адмирала флота А. И. Сорокина»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628507"/>
            <a:ext cx="7200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kern="1800" dirty="0" smtClean="0">
                <a:solidFill>
                  <a:schemeClr val="accent2"/>
                </a:solidFill>
                <a:latin typeface="Arial"/>
                <a:ea typeface="Times New Roman"/>
                <a:cs typeface="Times New Roman"/>
              </a:rPr>
              <a:t>«Учитель </a:t>
            </a:r>
            <a:r>
              <a:rPr lang="ru-RU" sz="4400" b="1" kern="1800" dirty="0">
                <a:solidFill>
                  <a:schemeClr val="accent2"/>
                </a:solidFill>
                <a:latin typeface="Arial"/>
                <a:ea typeface="Times New Roman"/>
                <a:cs typeface="Times New Roman"/>
              </a:rPr>
              <a:t>русских учителей: </a:t>
            </a:r>
          </a:p>
          <a:p>
            <a:pPr lvl="0" algn="ctr"/>
            <a:r>
              <a:rPr lang="ru-RU" sz="2400" b="1" kern="1800" dirty="0">
                <a:solidFill>
                  <a:schemeClr val="accent2"/>
                </a:solidFill>
                <a:latin typeface="Arial"/>
                <a:ea typeface="Times New Roman"/>
                <a:cs typeface="Times New Roman"/>
              </a:rPr>
              <a:t>200 лет со дня рождения </a:t>
            </a:r>
            <a:r>
              <a:rPr lang="ru-RU" sz="3600" b="1" kern="1800" dirty="0">
                <a:solidFill>
                  <a:schemeClr val="accent2"/>
                </a:solidFill>
                <a:latin typeface="Arial"/>
                <a:ea typeface="Times New Roman"/>
                <a:cs typeface="Times New Roman"/>
              </a:rPr>
              <a:t>Константина </a:t>
            </a:r>
            <a:r>
              <a:rPr lang="ru-RU" sz="3600" b="1" kern="1800" dirty="0" smtClean="0">
                <a:solidFill>
                  <a:schemeClr val="accent2"/>
                </a:solidFill>
                <a:latin typeface="Arial"/>
                <a:ea typeface="Times New Roman"/>
                <a:cs typeface="Times New Roman"/>
              </a:rPr>
              <a:t>Ушинского»</a:t>
            </a: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77" y="4077072"/>
            <a:ext cx="622458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14066" y="482160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ln>
                  <a:solidFill>
                    <a:srgbClr val="C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rgbClr val="CCFFCC">
                      <a:alpha val="40000"/>
                    </a:srgbClr>
                  </a:glow>
                </a:effectLst>
                <a:cs typeface="Nirmala UI Semilight" pitchFamily="34" charset="0"/>
              </a:rPr>
              <a:t>Выставка подготовлена  педагогом -  библиотекарем  </a:t>
            </a:r>
            <a:r>
              <a:rPr lang="ru-RU" dirty="0" err="1">
                <a:ln>
                  <a:solidFill>
                    <a:srgbClr val="C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rgbClr val="CCFFCC">
                      <a:alpha val="40000"/>
                    </a:srgbClr>
                  </a:glow>
                </a:effectLst>
                <a:cs typeface="Nirmala UI Semilight" pitchFamily="34" charset="0"/>
              </a:rPr>
              <a:t>Ладиловой</a:t>
            </a:r>
            <a:r>
              <a:rPr lang="ru-RU" dirty="0">
                <a:ln>
                  <a:solidFill>
                    <a:srgbClr val="C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rgbClr val="CCFFCC">
                      <a:alpha val="40000"/>
                    </a:srgbClr>
                  </a:glow>
                </a:effectLst>
                <a:cs typeface="Nirmala UI Semilight" pitchFamily="34" charset="0"/>
              </a:rPr>
              <a:t>   Г.В.</a:t>
            </a:r>
          </a:p>
          <a:p>
            <a:pPr lvl="0" algn="ctr"/>
            <a:r>
              <a:rPr lang="ru-RU" dirty="0">
                <a:ln>
                  <a:solidFill>
                    <a:srgbClr val="C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rgbClr val="CCFFCC">
                      <a:alpha val="40000"/>
                    </a:srgbClr>
                  </a:glow>
                </a:effectLst>
                <a:cs typeface="Nirmala UI Semilight" pitchFamily="34" charset="0"/>
              </a:rPr>
              <a:t>г.   Арзамас </a:t>
            </a:r>
            <a:r>
              <a:rPr lang="ru-RU" dirty="0">
                <a:ln>
                  <a:solidFill>
                    <a:srgbClr val="C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rgbClr val="CCFFCC">
                      <a:alpha val="40000"/>
                    </a:srgbClr>
                  </a:glow>
                </a:effectLst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40576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591" y="-230912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76672"/>
            <a:ext cx="792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1854</a:t>
            </a:r>
          </a:p>
          <a:p>
            <a:r>
              <a:rPr lang="ru-RU" dirty="0" smtClean="0"/>
              <a:t>1855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476672"/>
            <a:ext cx="4932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Сотрудничество в журнале «Библиотека для чтения»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333666"/>
            <a:ext cx="2338491" cy="362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1520" y="1497648"/>
            <a:ext cx="1296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1859</a:t>
            </a:r>
          </a:p>
          <a:p>
            <a:r>
              <a:rPr lang="ru-RU" dirty="0"/>
              <a:t>1862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87624" y="1497648"/>
            <a:ext cx="5760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1859 году Ушинского пригласили на</a:t>
            </a:r>
          </a:p>
          <a:p>
            <a:r>
              <a:rPr lang="ru-RU" b="1" dirty="0"/>
              <a:t> должность инспектора классов Смольного</a:t>
            </a:r>
          </a:p>
          <a:p>
            <a:r>
              <a:rPr lang="ru-RU" b="1" dirty="0"/>
              <a:t> института благородных девиц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6849" y="270892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1871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51708" y="2708920"/>
            <a:ext cx="5508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Умер в 1871 </a:t>
            </a:r>
            <a:r>
              <a:rPr lang="ru-RU" b="1" dirty="0" smtClean="0"/>
              <a:t>году </a:t>
            </a:r>
            <a:r>
              <a:rPr lang="ru-RU" b="1" dirty="0"/>
              <a:t>в Одессе, похоронен в Киеве на территории </a:t>
            </a:r>
            <a:r>
              <a:rPr lang="ru-RU" b="1" dirty="0" err="1"/>
              <a:t>Выдубицкого</a:t>
            </a:r>
            <a:r>
              <a:rPr lang="ru-RU" b="1" dirty="0"/>
              <a:t> </a:t>
            </a:r>
            <a:r>
              <a:rPr lang="ru-RU" b="1" dirty="0" smtClean="0"/>
              <a:t>монастыря</a:t>
            </a:r>
            <a:r>
              <a:rPr lang="ru-RU" b="1" dirty="0"/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4336473"/>
            <a:ext cx="48245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Именем Константина Дмитриевича Ушинского названа Научная педагогическая библиотека, основанная в 1925 году. </a:t>
            </a:r>
            <a:endParaRPr lang="ru-RU" b="1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В </a:t>
            </a:r>
            <a:r>
              <a:rPr lang="ru-RU" b="1" dirty="0">
                <a:solidFill>
                  <a:srgbClr val="C00000"/>
                </a:solidFill>
              </a:rPr>
              <a:t>настоящее время это Информационный центр «Библиотека имени К. Д. Ушинского» Российской академии образования.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809" y="4227212"/>
            <a:ext cx="3954353" cy="215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96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716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48064" y="2828837"/>
            <a:ext cx="3528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К. </a:t>
            </a:r>
            <a:r>
              <a:rPr lang="ru-RU" b="1" dirty="0"/>
              <a:t>Д. Ушинский : Жизнь и деятельность в </a:t>
            </a:r>
            <a:r>
              <a:rPr lang="ru-RU" b="1" dirty="0" err="1"/>
              <a:t>портр</a:t>
            </a:r>
            <a:r>
              <a:rPr lang="ru-RU" b="1" dirty="0"/>
              <a:t>., ил. и документах : учебно-наглядное пособие / сост. М. С. Гриценко. – Киев. : </a:t>
            </a:r>
            <a:r>
              <a:rPr lang="ru-RU" b="1" dirty="0" err="1"/>
              <a:t>Вища</a:t>
            </a:r>
            <a:r>
              <a:rPr lang="ru-RU" b="1" dirty="0"/>
              <a:t> школа, 1974. – 122 с. : ил.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1FFD480-29DC-46A3-A170-802BBF0BD5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135" y="426944"/>
            <a:ext cx="4473897" cy="5664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121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716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A497A77-ABD1-4209-8602-7DB101F5074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681" y="944539"/>
            <a:ext cx="3014207" cy="4385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3779912" y="1498537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 педагогическом наследии К. Д. Ушинского : (материалы чтений памяти великого педагога). – Ярославль : Ярославский гос. </a:t>
            </a:r>
            <a:r>
              <a:rPr lang="ru-RU" b="1" dirty="0" err="1"/>
              <a:t>пед</a:t>
            </a:r>
            <a:r>
              <a:rPr lang="ru-RU" b="1" dirty="0"/>
              <a:t>. ин-т им. К.Д. Ушинского, 1972. -- 150 с. : ил. – (Сборник науч. трудов ; </a:t>
            </a:r>
            <a:r>
              <a:rPr lang="ru-RU" b="1" dirty="0" err="1"/>
              <a:t>вып</a:t>
            </a:r>
            <a:r>
              <a:rPr lang="ru-RU" b="1" dirty="0"/>
              <a:t>. 97).</a:t>
            </a:r>
            <a:endParaRPr lang="ru-RU" dirty="0"/>
          </a:p>
        </p:txBody>
      </p:sp>
      <p:sp>
        <p:nvSpPr>
          <p:cNvPr id="6" name="Стрелка вправо 5">
            <a:hlinkClick r:id="rId4" action="ppaction://hlinksldjump"/>
          </p:cNvPr>
          <p:cNvSpPr/>
          <p:nvPr/>
        </p:nvSpPr>
        <p:spPr>
          <a:xfrm>
            <a:off x="7452320" y="63675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66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841" y="-28587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3928" y="505123"/>
            <a:ext cx="49685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02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Альбом состоит из репродукций, сопровождаемых цитатами из сочинений, дневников и писем К. Д. Ушинского, воспоминаний его современников и высказываний о нем выдающихся ученых, политических и государственных деятелей. </a:t>
            </a:r>
          </a:p>
          <a:p>
            <a:pPr marL="0" marR="0" lvl="0" indent="0" algn="just" defTabSz="45702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Фотографии и документы альбома наглядно иллюстрируют жизнь и деятельность выдающегося педагога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73104"/>
            <a:ext cx="3672408" cy="345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3388351"/>
            <a:ext cx="424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02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Семейный портрет. К. Д. Ушинский, Н. С. Дорошенко (Ушинская), дети (слева на право); Павел (1852 г), Владимир (1861 г), Константин (1859 г), Вера (1855 г), Надежда (1856 г)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5414158"/>
            <a:ext cx="36350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02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Дом в г. Ярославле, в котором жил К. Д. Ушинский</a:t>
            </a:r>
          </a:p>
          <a:p>
            <a:pPr marL="0" marR="0" lvl="0" indent="0" algn="ctr" defTabSz="45702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(1846 - 1849)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1" name="Picture 4" descr="ÐÐ¾Ð¼ Ð² Ð³. Ð¯ÑÐ¾ÑÐ»Ð°Ð²Ð»Ðµ, Ð² ÐºÐ¾ÑÐ¾ÑÐ¾Ð¼ Ð¶Ð¸Ð» Ð. Ð. Ð£ÑÐ¸Ð½ÑÐºÐ¸Ð¹ (1846 - 1849)">
            <a:extLst>
              <a:ext uri="{FF2B5EF4-FFF2-40B4-BE49-F238E27FC236}">
                <a16:creationId xmlns="" xmlns:a16="http://schemas.microsoft.com/office/drawing/2014/main" id="{2081A87B-CAED-4122-BEA1-E31A39F27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88352"/>
            <a:ext cx="4114619" cy="304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84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414" y="-314326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6963" y="166533"/>
            <a:ext cx="9036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СОДЕРЖАНИЕ</a:t>
            </a:r>
          </a:p>
          <a:p>
            <a:r>
              <a:rPr lang="ru-RU" sz="1600" dirty="0"/>
              <a:t>КАРПОВ В. В. К 25-летию присвоения Ярославскому педагогическому институту имени К. Д. Ушинского</a:t>
            </a:r>
          </a:p>
          <a:p>
            <a:r>
              <a:rPr lang="ru-RU" sz="1600" dirty="0"/>
              <a:t>ИВАНОВ А. Г.  К. Д. Ушинский и советская педагогика</a:t>
            </a:r>
          </a:p>
          <a:p>
            <a:r>
              <a:rPr lang="ru-RU" sz="1600" dirty="0"/>
              <a:t>СВЯТКИН А. И. Педагогическое наследство К. Д. Ушинского в оценке П. П. </a:t>
            </a:r>
            <a:r>
              <a:rPr lang="ru-RU" sz="1600" dirty="0" err="1"/>
              <a:t>Блонского</a:t>
            </a:r>
            <a:endParaRPr lang="ru-RU" sz="1600" dirty="0"/>
          </a:p>
          <a:p>
            <a:r>
              <a:rPr lang="ru-RU" sz="1600" dirty="0"/>
              <a:t>УСПЕНСКИЙ В. Б. О преподавательской деятельности К. Д. Ушинского</a:t>
            </a:r>
          </a:p>
          <a:p>
            <a:r>
              <a:rPr lang="ru-RU" sz="1600" dirty="0"/>
              <a:t>АЛИМОВ Ф. К.  К. Д. Ушинский о роли и качествах учителя</a:t>
            </a:r>
          </a:p>
          <a:p>
            <a:r>
              <a:rPr lang="ru-RU" sz="1600" dirty="0"/>
              <a:t>КУЗЬМИН Н. Н.  К. Д. Ушинский и учительские семинарии </a:t>
            </a:r>
          </a:p>
          <a:p>
            <a:r>
              <a:rPr lang="ru-RU" sz="1600" dirty="0"/>
              <a:t>дореволюционной России</a:t>
            </a:r>
          </a:p>
          <a:p>
            <a:r>
              <a:rPr lang="ru-RU" sz="1600" dirty="0"/>
              <a:t>ГАВРИЛИЧЕВ В. Е.  К. Д. Ушинский о роли самостоятельности</a:t>
            </a:r>
          </a:p>
          <a:p>
            <a:r>
              <a:rPr lang="ru-RU" sz="1600" dirty="0"/>
              <a:t> и подражания в обучении школьников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2967300"/>
            <a:ext cx="1072919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НАСОНОВА Г. В.  К. Д. Ушинский о воспитании интереса к знаниям</a:t>
            </a:r>
          </a:p>
          <a:p>
            <a:r>
              <a:rPr lang="ru-RU" sz="1600" dirty="0"/>
              <a:t>ТИХВИНСКИЙ Л. И.  К. Д. Ушинский о логике и ее применении в школьном обучении</a:t>
            </a:r>
          </a:p>
          <a:p>
            <a:r>
              <a:rPr lang="ru-RU" sz="1600" dirty="0"/>
              <a:t>БАШКИРОВ М. В.  К. Д. Ушинский о роли учителя в формировании у учащихся </a:t>
            </a:r>
          </a:p>
          <a:p>
            <a:r>
              <a:rPr lang="ru-RU" sz="1600" dirty="0"/>
              <a:t>потребности самообразования</a:t>
            </a:r>
          </a:p>
          <a:p>
            <a:r>
              <a:rPr lang="ru-RU" sz="1600" dirty="0"/>
              <a:t>СОКОЛОВСКИЙ С. М.  К. Д. Ушинский о труде и его роли в развитии и воспитании личности</a:t>
            </a:r>
          </a:p>
          <a:p>
            <a:r>
              <a:rPr lang="ru-RU" sz="1600" dirty="0"/>
              <a:t>КАРПОВА Т. В.  К. Д. Ушинский об эстетическом воспитании</a:t>
            </a:r>
          </a:p>
          <a:p>
            <a:r>
              <a:rPr lang="ru-RU" sz="1600" dirty="0"/>
              <a:t>НЕВСКИЙ А. М.  К. Д. Ушинский о некоторых вопросах физического воспитания</a:t>
            </a:r>
          </a:p>
          <a:p>
            <a:r>
              <a:rPr lang="ru-RU" sz="1600" dirty="0"/>
              <a:t>ТИТКОВ А. Ф.  Вопросы школоведения в произведениях К. Д. Ушинского</a:t>
            </a:r>
          </a:p>
          <a:p>
            <a:r>
              <a:rPr lang="ru-RU" sz="1600" dirty="0"/>
              <a:t>МИХАЙЛОВ С. В.  К. Д. Ушинский о начальной народной школе</a:t>
            </a:r>
          </a:p>
          <a:p>
            <a:r>
              <a:rPr lang="ru-RU" sz="1600" dirty="0"/>
              <a:t>ИВАНОВ А. Н.  К. Д. Ушинский в Ярославле. Новые библиографические находки</a:t>
            </a:r>
          </a:p>
          <a:p>
            <a:r>
              <a:rPr lang="ru-RU" sz="1600" dirty="0"/>
              <a:t>ТЕРЛЕЦКИЙ В. В.  О забытой рецензии К. Д. Ушинского на стихотворный</a:t>
            </a:r>
          </a:p>
          <a:p>
            <a:r>
              <a:rPr lang="ru-RU" sz="1600" dirty="0"/>
              <a:t> перевод «Слова о полку Игореве»</a:t>
            </a:r>
          </a:p>
          <a:p>
            <a:r>
              <a:rPr lang="ru-RU" sz="1600" dirty="0"/>
              <a:t>ПРИЛОЖЕНИЕ. К. Д. Ушинский. Князь Игорь Северский. Поэма. </a:t>
            </a:r>
          </a:p>
          <a:p>
            <a:r>
              <a:rPr lang="ru-RU" sz="1600" dirty="0"/>
              <a:t>Перевод  Николая Гербеля. СПБ. 1854</a:t>
            </a:r>
          </a:p>
        </p:txBody>
      </p:sp>
    </p:spTree>
    <p:extLst>
      <p:ext uri="{BB962C8B-B14F-4D97-AF65-F5344CB8AC3E}">
        <p14:creationId xmlns:p14="http://schemas.microsoft.com/office/powerpoint/2010/main" val="402789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587" y="-15716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74913" y="674400"/>
            <a:ext cx="43175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029"/>
            <a:r>
              <a:rPr lang="ru-RU" b="1" dirty="0">
                <a:solidFill>
                  <a:prstClr val="black"/>
                </a:solidFill>
              </a:rPr>
              <a:t>Ушинский, К. Д. Собрание сочинений / К.Д. Ушинский ; ред. коллегия: А.М. </a:t>
            </a:r>
            <a:r>
              <a:rPr lang="ru-RU" b="1" dirty="0" err="1">
                <a:solidFill>
                  <a:prstClr val="black"/>
                </a:solidFill>
              </a:rPr>
              <a:t>Еголин</a:t>
            </a:r>
            <a:r>
              <a:rPr lang="ru-RU" b="1" dirty="0">
                <a:solidFill>
                  <a:prstClr val="black"/>
                </a:solidFill>
              </a:rPr>
              <a:t> (гл. ред.), Е.Н. Медынский и В.Я. </a:t>
            </a:r>
            <a:r>
              <a:rPr lang="ru-RU" b="1" dirty="0" err="1">
                <a:solidFill>
                  <a:prstClr val="black"/>
                </a:solidFill>
              </a:rPr>
              <a:t>Струминский</a:t>
            </a:r>
            <a:r>
              <a:rPr lang="ru-RU" b="1" dirty="0">
                <a:solidFill>
                  <a:prstClr val="black"/>
                </a:solidFill>
              </a:rPr>
              <a:t> ; Акад. </a:t>
            </a:r>
            <a:r>
              <a:rPr lang="ru-RU" b="1" dirty="0" err="1">
                <a:solidFill>
                  <a:prstClr val="black"/>
                </a:solidFill>
              </a:rPr>
              <a:t>пед</a:t>
            </a:r>
            <a:r>
              <a:rPr lang="ru-RU" b="1" dirty="0">
                <a:solidFill>
                  <a:prstClr val="black"/>
                </a:solidFill>
              </a:rPr>
              <a:t>. наук РСФСР, ин-т теории и истории педагогики. - Москва ; Ленинград : Изд-во АПН РСФСР, 1948-1952. - 11 т.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56F1EB1E-11B3-4FAB-B837-DE7181A2F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6" y="505373"/>
            <a:ext cx="3803183" cy="5853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54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3413" cy="717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9706" y="54868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Ушинский, К. Д. Собрание сочинений / К.Д. Ушинский ; ред. коллегия: А.М. </a:t>
            </a:r>
            <a:r>
              <a:rPr lang="ru-RU" b="1" dirty="0" err="1"/>
              <a:t>Еголин</a:t>
            </a:r>
            <a:r>
              <a:rPr lang="ru-RU" b="1" dirty="0"/>
              <a:t> (гл. ред.), Е.Н. Медынский и В.Я. </a:t>
            </a:r>
            <a:r>
              <a:rPr lang="ru-RU" b="1" dirty="0" err="1"/>
              <a:t>Струминский</a:t>
            </a:r>
            <a:r>
              <a:rPr lang="ru-RU" b="1" dirty="0"/>
              <a:t> ; Акад. </a:t>
            </a:r>
            <a:r>
              <a:rPr lang="ru-RU" b="1" dirty="0" err="1"/>
              <a:t>пед</a:t>
            </a:r>
            <a:r>
              <a:rPr lang="ru-RU" b="1" dirty="0"/>
              <a:t>. наук РСФСР, ин-т теории и истории педагогики. - Москва ; Ленинград : Изд-во АПН РСФСР, 1948-1952. - 11 т.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381" y="764704"/>
            <a:ext cx="3837618" cy="602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" y="2420888"/>
            <a:ext cx="4859337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4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716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4"/>
            <a:ext cx="9144000" cy="689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34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61" y="-15716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59" y="1700808"/>
            <a:ext cx="80648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Все учение Ушинского сводится к утверждении» величайшей истины о том, что ребенок не готовится к жизни, а живет с момента своего зачатия.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 неужели учительские поколения и впредь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будут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лишь восхищаться мудростью Великого Педагога, вместо того, чтобы сделать школу аккумулятором жизни детей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?»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Шалва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Амонашвили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9" y="692697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</a:rPr>
              <a:t>Ушинский К</a:t>
            </a:r>
            <a:r>
              <a:rPr lang="ru-RU" sz="4800" b="1" dirty="0" smtClean="0">
                <a:solidFill>
                  <a:srgbClr val="C00000"/>
                </a:solidFill>
              </a:rPr>
              <a:t>. Д</a:t>
            </a:r>
            <a:r>
              <a:rPr lang="ru-RU" sz="4800" b="1" dirty="0">
                <a:solidFill>
                  <a:srgbClr val="C00000"/>
                </a:solidFill>
              </a:rPr>
              <a:t>. – ДЕТЯМ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7144">
            <a:off x="179512" y="4437112"/>
            <a:ext cx="142518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1683">
            <a:off x="1667004" y="4123721"/>
            <a:ext cx="1639951" cy="218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544695"/>
            <a:ext cx="1368152" cy="212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185" y="4062918"/>
            <a:ext cx="1760677" cy="230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4501574"/>
            <a:ext cx="1656184" cy="229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31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716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7162"/>
            <a:ext cx="9525000" cy="717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43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716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876611"/>
            <a:ext cx="8354516" cy="629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ÑÐ°Ð±Ð»Ð¾Ð½Ñ Ð´Ð»Ñ Ð¿ÑÐµÐ·ÐµÐ½ÑÐ°ÑÐ¸Ð¹ Ð¿Ð¾ Ð»Ð¸ÑÐµÑÐ°ÑÑÑÐµ: 2 ÑÑÑ Ð¸Ð·Ð¾Ð±ÑÐ°Ð¶ÐµÐ½Ð¸Ð¹ Ð½Ð°Ð¹Ð´ÐµÐ½Ð¾ Ð² Ð¯Ð½Ð´ÐµÐºÑ  ÐÐ°ÑÑÐ¸Ð½ÐºÐ°Ñ">
            <a:extLst>
              <a:ext uri="{FF2B5EF4-FFF2-40B4-BE49-F238E27FC236}">
                <a16:creationId xmlns="" xmlns:a16="http://schemas.microsoft.com/office/drawing/2014/main" id="{D38998F1-464B-45AB-99E6-A0E9D8CC2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678" y="-157162"/>
            <a:ext cx="9943178" cy="71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3" y="1700808"/>
            <a:ext cx="381642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333333"/>
                </a:solidFill>
                <a:latin typeface="YS Text"/>
                <a:cs typeface="Aharoni" pitchFamily="2" charset="-79"/>
              </a:rPr>
              <a:t>«</a:t>
            </a:r>
            <a:r>
              <a:rPr lang="ru-RU" sz="2800" b="1" i="1" dirty="0">
                <a:solidFill>
                  <a:srgbClr val="333333"/>
                </a:solidFill>
                <a:latin typeface="+mj-lt"/>
                <a:cs typeface="Aharoni" pitchFamily="2" charset="-79"/>
              </a:rPr>
              <a:t>Если удачно выберете труд и вложите в него свою душу,</a:t>
            </a:r>
          </a:p>
          <a:p>
            <a:r>
              <a:rPr lang="ru-RU" sz="2800" b="1" i="1" dirty="0">
                <a:solidFill>
                  <a:srgbClr val="333333"/>
                </a:solidFill>
                <a:latin typeface="+mj-lt"/>
                <a:cs typeface="Aharoni" pitchFamily="2" charset="-79"/>
              </a:rPr>
              <a:t>то счастье само вас отыщет</a:t>
            </a:r>
            <a:r>
              <a:rPr lang="ru-RU" sz="2800" b="1" i="1" dirty="0" smtClean="0">
                <a:solidFill>
                  <a:srgbClr val="333333"/>
                </a:solidFill>
                <a:latin typeface="+mj-lt"/>
                <a:cs typeface="Aharoni" pitchFamily="2" charset="-79"/>
              </a:rPr>
              <a:t>».</a:t>
            </a:r>
          </a:p>
          <a:p>
            <a:endParaRPr lang="ru-RU" sz="2800" b="1" i="1" dirty="0">
              <a:solidFill>
                <a:srgbClr val="333333"/>
              </a:solidFill>
              <a:latin typeface="+mj-lt"/>
              <a:cs typeface="Aharoni" pitchFamily="2" charset="-79"/>
            </a:endParaRPr>
          </a:p>
          <a:p>
            <a:pPr algn="just"/>
            <a:r>
              <a:rPr lang="ru-RU" b="1" dirty="0" smtClean="0">
                <a:solidFill>
                  <a:srgbClr val="333333"/>
                </a:solidFill>
                <a:latin typeface="YS Text"/>
                <a:cs typeface="Aharoni" pitchFamily="2" charset="-79"/>
              </a:rPr>
              <a:t>.</a:t>
            </a:r>
            <a:endParaRPr lang="ru-RU" b="1" i="0" dirty="0">
              <a:solidFill>
                <a:srgbClr val="333333"/>
              </a:solidFill>
              <a:effectLst/>
              <a:latin typeface="YS Text"/>
              <a:cs typeface="Aharoni" pitchFamily="2" charset="-79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4788024" y="5013176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/>
              <a:t>К.Д. Ушинский.</a:t>
            </a:r>
          </a:p>
        </p:txBody>
      </p:sp>
    </p:spTree>
    <p:extLst>
      <p:ext uri="{BB962C8B-B14F-4D97-AF65-F5344CB8AC3E}">
        <p14:creationId xmlns:p14="http://schemas.microsoft.com/office/powerpoint/2010/main" val="43649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716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2151728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Ушинский, К. Д. Детский мир и хрестоматия / К. Д. Ушинский. – Санкт-Петербург : Комета, 1994. – 352 с. : ил., </a:t>
            </a:r>
            <a:r>
              <a:rPr kumimoji="0" lang="ru-RU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портр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" y="779795"/>
            <a:ext cx="4123481" cy="579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15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Пользователь\Downloads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716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Ð Ð°ÑÑÐºÐ°Ð·Ñ Ð¸ ÑÐºÐ°Ð·ÐºÐ¸ â ÐÐ¾Ð½ÑÑÐ°Ð½ÑÐ¸Ð½ Ð£ÑÐ¸Ð½ÑÐºÐ¸Ð¹">
            <a:extLst>
              <a:ext uri="{FF2B5EF4-FFF2-40B4-BE49-F238E27FC236}">
                <a16:creationId xmlns="" xmlns:a16="http://schemas.microsoft.com/office/drawing/2014/main" xmlns:lc="http://schemas.openxmlformats.org/drawingml/2006/lockedCanvas" id="{3B5E1AAC-3730-4F4B-B621-B948280B3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754">
            <a:off x="659183" y="1180050"/>
            <a:ext cx="3260378" cy="5231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4716016" y="1324218"/>
            <a:ext cx="3816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Ушинский, К. Д. Рассказы и сказки / К. Д. Ушинский ; сост. и предисл. В. Л. Муравьева ; рис. И. Дунаевой. – Москва : Детская литература, 2006. – 220 с. : ил. – (Школьная библиотека).</a:t>
            </a:r>
            <a:endParaRPr lang="ru-RU" b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61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716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 Ð°ÑÑÐºÐ°Ð·Ñ Ð¸ ÑÐºÐ°Ð·ÐºÐ¸ (ÑÐ±Ð¾ÑÐ½Ð¸Ðº), ÐÐ¾Ð½ÑÑÐ°Ð½ÑÐ¸Ð½ Ð£ÑÐ¸Ð½ÑÐºÐ¸Ð¹ â ÑÐºÐ°ÑÐ°ÑÑ ÐºÐ½Ð¸Ð³Ñ fb2, epub,  pdf Ð½Ð° ÐÐ¸ÑÑÐµÑ">
            <a:extLst>
              <a:ext uri="{FF2B5EF4-FFF2-40B4-BE49-F238E27FC236}">
                <a16:creationId xmlns:a16="http://schemas.microsoft.com/office/drawing/2014/main" xmlns="" id="{6CD8F9E1-3BB1-4E82-B11C-2702C2347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3810">
            <a:off x="608700" y="1623179"/>
            <a:ext cx="2902650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2828836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Ушинский, К. Д. Рассказы и сказки / К. Д. Ушинский ; рис. Л. Кузнецова. – Москва : Детская литература, 1988. – 32 с. : ил. – (Школьная библиотека. Читаем сами).</a:t>
            </a:r>
          </a:p>
        </p:txBody>
      </p:sp>
    </p:spTree>
    <p:extLst>
      <p:ext uri="{BB962C8B-B14F-4D97-AF65-F5344CB8AC3E}">
        <p14:creationId xmlns:p14="http://schemas.microsoft.com/office/powerpoint/2010/main" val="148650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716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0466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>
                <a:ln w="6350">
                  <a:solidFill>
                    <a:srgbClr val="0066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4F81BD">
                      <a:lumMod val="20000"/>
                      <a:lumOff val="80000"/>
                      <a:alpha val="60000"/>
                    </a:srgbClr>
                  </a:glow>
                </a:effectLst>
                <a:latin typeface="+mj-lt"/>
                <a:cs typeface="Times New Roman" pitchFamily="18" charset="0"/>
              </a:rPr>
              <a:t>Познакомиться и взять  книги которые </a:t>
            </a:r>
            <a:r>
              <a:rPr lang="ru-RU" sz="2000" b="1" dirty="0" smtClean="0">
                <a:ln w="6350">
                  <a:solidFill>
                    <a:srgbClr val="0066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4F81BD">
                      <a:lumMod val="20000"/>
                      <a:lumOff val="80000"/>
                      <a:alpha val="60000"/>
                    </a:srgbClr>
                  </a:glow>
                </a:effectLst>
                <a:latin typeface="+mj-lt"/>
                <a:cs typeface="Times New Roman" pitchFamily="18" charset="0"/>
              </a:rPr>
              <a:t>предложены на виртуальной выставке, </a:t>
            </a:r>
            <a:endParaRPr lang="ru-RU" sz="2000" b="1" dirty="0">
              <a:ln w="6350">
                <a:solidFill>
                  <a:srgbClr val="006600"/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01600">
                  <a:srgbClr val="4F81BD">
                    <a:lumMod val="20000"/>
                    <a:lumOff val="80000"/>
                    <a:alpha val="60000"/>
                  </a:srgbClr>
                </a:glow>
              </a:effectLst>
              <a:latin typeface="+mj-lt"/>
              <a:cs typeface="Times New Roman" pitchFamily="18" charset="0"/>
            </a:endParaRPr>
          </a:p>
          <a:p>
            <a:pPr lvl="0" algn="ctr"/>
            <a:r>
              <a:rPr lang="ru-RU" sz="2000" b="1" dirty="0">
                <a:ln w="6350">
                  <a:solidFill>
                    <a:srgbClr val="0066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4F81BD">
                      <a:lumMod val="20000"/>
                      <a:lumOff val="80000"/>
                      <a:alpha val="60000"/>
                    </a:srgbClr>
                  </a:glow>
                </a:effectLst>
                <a:latin typeface="+mj-lt"/>
                <a:cs typeface="Times New Roman" pitchFamily="18" charset="0"/>
              </a:rPr>
              <a:t>можно посетив  </a:t>
            </a:r>
          </a:p>
          <a:p>
            <a:pPr lvl="0" algn="ctr"/>
            <a:r>
              <a:rPr lang="ru-RU" sz="2000" b="1" dirty="0">
                <a:ln w="6350">
                  <a:solidFill>
                    <a:srgbClr val="0066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4F81BD">
                      <a:lumMod val="20000"/>
                      <a:lumOff val="80000"/>
                      <a:alpha val="60000"/>
                    </a:srgbClr>
                  </a:glow>
                </a:effectLst>
                <a:latin typeface="+mj-lt"/>
                <a:cs typeface="Times New Roman" pitchFamily="18" charset="0"/>
              </a:rPr>
              <a:t>школьную библиотеку  МБОУ СШ </a:t>
            </a:r>
            <a:r>
              <a:rPr lang="ru-RU" sz="2000" b="1" dirty="0" smtClean="0">
                <a:ln w="6350">
                  <a:solidFill>
                    <a:srgbClr val="0066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4F81BD">
                      <a:lumMod val="20000"/>
                      <a:lumOff val="80000"/>
                      <a:alpha val="60000"/>
                    </a:srgbClr>
                  </a:glow>
                </a:effectLst>
                <a:latin typeface="+mj-lt"/>
                <a:cs typeface="Times New Roman" pitchFamily="18" charset="0"/>
              </a:rPr>
              <a:t>12 с кадетскими классами </a:t>
            </a:r>
            <a:r>
              <a:rPr lang="ru-RU" sz="2000" b="1" dirty="0">
                <a:ln w="6350">
                  <a:solidFill>
                    <a:srgbClr val="0066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4F81BD">
                      <a:lumMod val="20000"/>
                      <a:lumOff val="80000"/>
                      <a:alpha val="60000"/>
                    </a:srgbClr>
                  </a:glow>
                </a:effectLst>
                <a:latin typeface="+mj-lt"/>
                <a:cs typeface="Times New Roman" pitchFamily="18" charset="0"/>
              </a:rPr>
              <a:t>, </a:t>
            </a:r>
          </a:p>
          <a:p>
            <a:pPr lvl="0" algn="ctr"/>
            <a:r>
              <a:rPr lang="ru-RU" sz="2000" b="1" dirty="0" smtClean="0">
                <a:ln w="6350">
                  <a:solidFill>
                    <a:srgbClr val="0066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4F81BD">
                      <a:lumMod val="20000"/>
                      <a:lumOff val="80000"/>
                      <a:alpha val="60000"/>
                    </a:srgbClr>
                  </a:glow>
                </a:effectLst>
                <a:latin typeface="+mj-lt"/>
                <a:cs typeface="Times New Roman" pitchFamily="18" charset="0"/>
              </a:rPr>
              <a:t>Наш  адрес:</a:t>
            </a:r>
            <a:endParaRPr lang="ru-RU" sz="2000" b="1" dirty="0">
              <a:ln w="6350">
                <a:solidFill>
                  <a:srgbClr val="006600"/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01600">
                  <a:srgbClr val="4F81BD">
                    <a:lumMod val="20000"/>
                    <a:lumOff val="80000"/>
                    <a:alpha val="60000"/>
                  </a:srgbClr>
                </a:glo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2974958"/>
            <a:ext cx="5940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n w="6350">
                  <a:solidFill>
                    <a:srgbClr val="006600"/>
                  </a:solidFill>
                </a:ln>
                <a:solidFill>
                  <a:schemeClr val="accent5"/>
                </a:solidFill>
                <a:effectLst>
                  <a:glow rad="101600">
                    <a:srgbClr val="F79646">
                      <a:lumMod val="40000"/>
                      <a:lumOff val="60000"/>
                      <a:alpha val="60000"/>
                    </a:srgbClr>
                  </a:glow>
                </a:effectLst>
                <a:latin typeface="+mj-lt"/>
                <a:cs typeface="Times New Roman" pitchFamily="18" charset="0"/>
              </a:rPr>
              <a:t>607223, Нижегородская область, город Арзамас, улица М. Горького, дом 56</a:t>
            </a:r>
          </a:p>
          <a:p>
            <a:pPr lvl="0"/>
            <a:r>
              <a:rPr lang="en-US" b="1" dirty="0">
                <a:ln w="6350">
                  <a:solidFill>
                    <a:srgbClr val="006600"/>
                  </a:solidFill>
                </a:ln>
                <a:solidFill>
                  <a:schemeClr val="accent5"/>
                </a:solidFill>
                <a:effectLst>
                  <a:glow rad="101600">
                    <a:srgbClr val="F79646">
                      <a:lumMod val="40000"/>
                      <a:lumOff val="60000"/>
                      <a:alpha val="60000"/>
                    </a:srgbClr>
                  </a:glow>
                </a:effectLst>
                <a:latin typeface="+mj-lt"/>
                <a:cs typeface="Times New Roman" pitchFamily="18" charset="0"/>
              </a:rPr>
              <a:t>E-mail: s12_arz@mail.52gov.ru</a:t>
            </a:r>
            <a:endParaRPr lang="ru-RU" b="1" dirty="0">
              <a:ln w="6350">
                <a:solidFill>
                  <a:srgbClr val="006600"/>
                </a:solidFill>
              </a:ln>
              <a:solidFill>
                <a:schemeClr val="accent5"/>
              </a:solidFill>
              <a:effectLst>
                <a:glow rad="101600">
                  <a:srgbClr val="F79646">
                    <a:lumMod val="40000"/>
                    <a:lumOff val="60000"/>
                    <a:alpha val="60000"/>
                  </a:srgbClr>
                </a:glo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712994"/>
            <a:ext cx="2448271" cy="366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5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716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ользователь\Desktop\bcfef6ed-e24d-47aa-b025-9b9b909a06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819471"/>
            <a:ext cx="5184576" cy="77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5229201"/>
            <a:ext cx="9036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Константин Дмитриевич  Ушинский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(1823 - 1871)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1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716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1124744"/>
            <a:ext cx="770485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029"/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знак высочайшей общественной значимости профессии учителя 2023 год, год 200-летия со дня рождения одного из основателей российской педагогики Константина Дмитриевича Ушинского, объявлен Годом педагога и наставника. </a:t>
            </a:r>
          </a:p>
          <a:p>
            <a:pPr lvl="0" algn="just" defTabSz="457029"/>
            <a:r>
              <a:rPr lang="ru-RU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Школьная библиотека МБОУ СШ №12 с кадетскими классами имени адмирала А.И. Сорокина подготовила </a:t>
            </a:r>
            <a:r>
              <a:rPr lang="ru-RU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выставку, посвященную деятельности</a:t>
            </a:r>
            <a:r>
              <a:rPr lang="ru-RU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Константина Дмитриевича Ушинского.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077072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029"/>
            <a:r>
              <a:rPr lang="ru-RU" sz="2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 Выставка </a:t>
            </a:r>
            <a:r>
              <a:rPr lang="ru-RU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включает книги из фонда </a:t>
            </a:r>
            <a:r>
              <a:rPr lang="ru-RU" sz="2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школьной библиотеки</a:t>
            </a:r>
            <a:r>
              <a:rPr lang="en-US" sz="2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для учащихся школы, труды </a:t>
            </a:r>
            <a:r>
              <a:rPr lang="ru-RU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К. Д. Ушинского, научную литературу о его деятельности. Кроме того, вашему вниманию предлагаются художественные произведения Ушинского для детей.</a:t>
            </a:r>
          </a:p>
          <a:p>
            <a:pPr lvl="0" algn="just" defTabSz="457029"/>
            <a:r>
              <a:rPr lang="ru-RU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Ознакомиться с этими и другими книгами, </a:t>
            </a:r>
            <a:r>
              <a:rPr lang="ru-RU" sz="2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посвященными </a:t>
            </a:r>
            <a:r>
              <a:rPr lang="ru-RU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деятельности К. Д. Ушинского, </a:t>
            </a:r>
            <a:r>
              <a:rPr lang="ru-RU" sz="2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вы </a:t>
            </a:r>
            <a:r>
              <a:rPr lang="ru-RU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также можете на выставке, организованной </a:t>
            </a:r>
            <a:r>
              <a:rPr lang="ru-RU" sz="2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читальном зале.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07E1345-B4E0-4598-8FDC-B66B36A199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444" y="116632"/>
            <a:ext cx="1086977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9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35859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76672"/>
            <a:ext cx="870184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kern="1800" dirty="0" smtClean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«Учитель </a:t>
            </a:r>
            <a:r>
              <a:rPr lang="ru-RU" sz="4400" b="1" kern="1800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русских учителей: </a:t>
            </a:r>
            <a:endParaRPr lang="ru-RU" sz="4400" b="1" kern="1800" dirty="0" smtClean="0">
              <a:solidFill>
                <a:srgbClr val="C00000"/>
              </a:solidFill>
              <a:latin typeface="Arial"/>
              <a:ea typeface="Times New Roman"/>
              <a:cs typeface="Times New Roman"/>
            </a:endParaRPr>
          </a:p>
          <a:p>
            <a:pPr lvl="0" algn="ctr"/>
            <a:r>
              <a:rPr lang="ru-RU" sz="2400" b="1" kern="1800" dirty="0" smtClean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200 </a:t>
            </a:r>
            <a:r>
              <a:rPr lang="ru-RU" sz="2400" b="1" kern="1800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лет со дня рождения </a:t>
            </a:r>
            <a:r>
              <a:rPr lang="ru-RU" sz="3600" b="1" kern="1800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Константина </a:t>
            </a:r>
            <a:r>
              <a:rPr lang="ru-RU" sz="3600" b="1" kern="1800" dirty="0" smtClean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Ушинского»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1049168" y="3256766"/>
            <a:ext cx="7045663" cy="240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000000"/>
                </a:solidFill>
                <a:latin typeface="Arial"/>
                <a:ea typeface="Times New Roman"/>
              </a:rPr>
              <a:t>«Сделать </a:t>
            </a:r>
            <a:r>
              <a:rPr lang="ru-RU" sz="2800" b="1" dirty="0">
                <a:solidFill>
                  <a:srgbClr val="000000"/>
                </a:solidFill>
                <a:latin typeface="Arial"/>
                <a:ea typeface="Times New Roman"/>
              </a:rPr>
              <a:t>как можно больше пользы моему отечеству – вот единственная цель моей жизни, и к ней-то я должен направлять все свои способности»</a:t>
            </a:r>
          </a:p>
          <a:p>
            <a:pPr lvl="0" algn="ctr">
              <a:spcBef>
                <a:spcPct val="20000"/>
              </a:spcBef>
            </a:pPr>
            <a:r>
              <a:rPr lang="ru-RU" sz="3200" b="1" dirty="0">
                <a:solidFill>
                  <a:srgbClr val="000000"/>
                </a:solidFill>
                <a:latin typeface="Arial"/>
                <a:ea typeface="Times New Roman"/>
              </a:rPr>
              <a:t> (</a:t>
            </a:r>
            <a:r>
              <a:rPr lang="ru-RU" b="1" i="1" dirty="0">
                <a:solidFill>
                  <a:srgbClr val="000000"/>
                </a:solidFill>
                <a:latin typeface="Arial"/>
                <a:ea typeface="Times New Roman"/>
              </a:rPr>
              <a:t>Из юношеского дневника Ушинского</a:t>
            </a:r>
            <a:r>
              <a:rPr lang="ru-RU" i="1" dirty="0">
                <a:solidFill>
                  <a:srgbClr val="000000"/>
                </a:solidFill>
                <a:latin typeface="Arial"/>
                <a:ea typeface="Times New Roman"/>
              </a:rPr>
              <a:t>). </a:t>
            </a:r>
            <a:endParaRPr lang="ru-RU" i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4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716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836712"/>
            <a:ext cx="792088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/>
                <a:ea typeface="Times New Roman"/>
              </a:rPr>
              <a:t>             </a:t>
            </a:r>
            <a:r>
              <a:rPr lang="ru-RU" sz="3200" b="1" dirty="0" smtClean="0">
                <a:solidFill>
                  <a:srgbClr val="C00000"/>
                </a:solidFill>
                <a:latin typeface="Arial"/>
                <a:ea typeface="Times New Roman"/>
              </a:rPr>
              <a:t>2 </a:t>
            </a:r>
            <a:r>
              <a:rPr lang="ru-RU" sz="3200" b="1" dirty="0">
                <a:solidFill>
                  <a:srgbClr val="C00000"/>
                </a:solidFill>
                <a:latin typeface="Arial"/>
                <a:ea typeface="Times New Roman"/>
              </a:rPr>
              <a:t>марта исполняется 200 лет со дня рождения русского учёного, писателя и педагога Константина Дмитриевича Ушинского</a:t>
            </a:r>
            <a:r>
              <a:rPr lang="ru-RU" sz="3200" b="1" dirty="0" smtClean="0">
                <a:solidFill>
                  <a:srgbClr val="C00000"/>
                </a:solidFill>
                <a:latin typeface="Arial"/>
                <a:ea typeface="Times New Roman"/>
              </a:rPr>
              <a:t>.</a:t>
            </a:r>
          </a:p>
          <a:p>
            <a:endParaRPr lang="ru-RU" sz="3200" b="1" dirty="0">
              <a:solidFill>
                <a:srgbClr val="FF0000"/>
              </a:solidFill>
              <a:latin typeface="Arial"/>
              <a:ea typeface="Times New Roman"/>
            </a:endParaRPr>
          </a:p>
          <a:p>
            <a:r>
              <a:rPr lang="ru-RU" b="1" dirty="0">
                <a:solidFill>
                  <a:srgbClr val="000000"/>
                </a:solidFill>
                <a:latin typeface="Arial"/>
                <a:ea typeface="Times New Roman"/>
              </a:rPr>
              <a:t>   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Константин Дмитриевич Ушинский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– основоположник русской педагогической науки и народной школы России, создатель оригинальной, основанной на принципе народности педагогической системы, психолог, тонко понимавший особенности развития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ребенка,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«учитель русских учителей». </a:t>
            </a:r>
          </a:p>
          <a:p>
            <a:r>
              <a:rPr lang="ru-RU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Он – автор книг, по которым обучались и воспитывались в течение многих десятилетий несколько поколений нашей родины, десятки миллионов детей. На виртуальной выставке нашли отражение не только труды К. Д. Ушинского, но и литература о нём. Материалы будут полезны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ученикам школы,  педагогам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 помогут родителям в воспитании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82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716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mg.genial.ly/5f059b0d64e44a2d5175f801/80609d9a-78b9-4f28-ab2a-b27aca030f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85131"/>
            <a:ext cx="8748464" cy="583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Цитаты о воспитании</a:t>
            </a:r>
            <a:r>
              <a:rPr lang="ru-RU" sz="6000" b="1" dirty="0"/>
              <a:t> </a:t>
            </a:r>
            <a:endParaRPr lang="ru-RU" sz="6000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37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716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img.genial.ly/5f059b0d64e44a2d5175f801/60669520-0434-43e3-bfcf-699bc13f06b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28" y="0"/>
            <a:ext cx="476250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img.genial.ly/5f059b0d64e44a2d5175f801/545b98c0-a413-4fde-8627-c11271f0ab20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-157163"/>
            <a:ext cx="476250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img.genial.ly/5f059b0d64e44a2d5175f801/7ebe6d33-1af0-4ca1-89c4-92a7c0929300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08920"/>
            <a:ext cx="476250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72" y="2725664"/>
            <a:ext cx="4762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95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1677399647_bogatyr-club-p-fon-dlya-prezentatsii-o-pisatele-fon-pinte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7163"/>
            <a:ext cx="9525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537155"/>
            <a:ext cx="54148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Константин </a:t>
            </a:r>
            <a:r>
              <a:rPr lang="ru-RU" b="1" dirty="0"/>
              <a:t>Дмитриевич Ушинский  родился 3 марта (19 февраля) 1823 года в Туле, в семье отставного офицера, участника Отечественной войны 1812 года, мелкопоместного дворянина. 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9204" y="58332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1823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816933"/>
            <a:ext cx="864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1840</a:t>
            </a:r>
          </a:p>
          <a:p>
            <a:r>
              <a:rPr lang="ru-RU" dirty="0"/>
              <a:t>1844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1832050"/>
            <a:ext cx="58326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После окончания в 1840 году гимназии поступил на юридический факультет Московского университета. По итогам блестящих результатов обучения, после окончания университетского курса в 1844 году, он, кандидат юриспруденции, оставлен в университете для подготовки к профессорскому званию.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3573016"/>
            <a:ext cx="864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1846</a:t>
            </a:r>
          </a:p>
          <a:p>
            <a:r>
              <a:rPr lang="ru-RU" dirty="0"/>
              <a:t>1849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3573016"/>
            <a:ext cx="4427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Назначен на должность профессора в ярославский Демидовский лицей.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9531" y="4329969"/>
            <a:ext cx="792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1854</a:t>
            </a:r>
          </a:p>
          <a:p>
            <a:r>
              <a:rPr lang="ru-RU" dirty="0"/>
              <a:t>1858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31640" y="4437112"/>
            <a:ext cx="7175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Преподаватель русской словесности в Гатчинском сиротском институте, с 1855 года – инспектор классов.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6233" y="5523642"/>
            <a:ext cx="955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1852</a:t>
            </a:r>
          </a:p>
          <a:p>
            <a:r>
              <a:rPr lang="ru-RU" dirty="0"/>
              <a:t>1854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99781" y="54931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Сотрудничество в журнале</a:t>
            </a:r>
          </a:p>
          <a:p>
            <a:r>
              <a:rPr lang="ru-RU" b="1" dirty="0"/>
              <a:t>«Современник».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100203"/>
            <a:ext cx="1883042" cy="279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48" y="374367"/>
            <a:ext cx="2533807" cy="282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63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1264</Words>
  <Application>Microsoft Office PowerPoint</Application>
  <PresentationFormat>Экран (4:3)</PresentationFormat>
  <Paragraphs>100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72</cp:revision>
  <dcterms:created xsi:type="dcterms:W3CDTF">2023-10-26T12:11:42Z</dcterms:created>
  <dcterms:modified xsi:type="dcterms:W3CDTF">2023-11-15T07:41:59Z</dcterms:modified>
</cp:coreProperties>
</file>